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45720000" cy="3840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92" userDrawn="1">
          <p15:clr>
            <a:srgbClr val="A4A3A4"/>
          </p15:clr>
        </p15:guide>
        <p15:guide id="2" pos="14400" userDrawn="1">
          <p15:clr>
            <a:srgbClr val="A4A3A4"/>
          </p15:clr>
        </p15:guide>
        <p15:guide id="3" pos="288" userDrawn="1">
          <p15:clr>
            <a:srgbClr val="A4A3A4"/>
          </p15:clr>
        </p15:guide>
        <p15:guide id="4" pos="28512" userDrawn="1">
          <p15:clr>
            <a:srgbClr val="A4A3A4"/>
          </p15:clr>
        </p15:guide>
        <p15:guide id="5" orient="horz" pos="3780" userDrawn="1">
          <p15:clr>
            <a:srgbClr val="A4A3A4"/>
          </p15:clr>
        </p15:guide>
        <p15:guide id="6" orient="horz" pos="22536" userDrawn="1">
          <p15:clr>
            <a:srgbClr val="A4A3A4"/>
          </p15:clr>
        </p15:guide>
        <p15:guide id="7" orient="horz" pos="23904" userDrawn="1">
          <p15:clr>
            <a:srgbClr val="A4A3A4"/>
          </p15:clr>
        </p15:guide>
        <p15:guide id="8" orient="horz" pos="4158" userDrawn="1">
          <p15:clr>
            <a:srgbClr val="A4A3A4"/>
          </p15:clr>
        </p15:guide>
        <p15:guide id="9" pos="9720" userDrawn="1">
          <p15:clr>
            <a:srgbClr val="A4A3A4"/>
          </p15:clr>
        </p15:guide>
        <p15:guide id="10" pos="19080" userDrawn="1">
          <p15:clr>
            <a:srgbClr val="A4A3A4"/>
          </p15:clr>
        </p15:guide>
        <p15:guide id="11" pos="9540" userDrawn="1">
          <p15:clr>
            <a:srgbClr val="A4A3A4"/>
          </p15:clr>
        </p15:guide>
        <p15:guide id="12" pos="9900" userDrawn="1">
          <p15:clr>
            <a:srgbClr val="A4A3A4"/>
          </p15:clr>
        </p15:guide>
        <p15:guide id="13" pos="18900" userDrawn="1">
          <p15:clr>
            <a:srgbClr val="A4A3A4"/>
          </p15:clr>
        </p15:guide>
        <p15:guide id="14" pos="19260" userDrawn="1">
          <p15:clr>
            <a:srgbClr val="A4A3A4"/>
          </p15:clr>
        </p15:guide>
        <p15:guide id="15" orient="horz" pos="2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0A9229-3534-444F-947E-7D1E8FA78446}" v="1" dt="2024-04-20T14:20:42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67" autoAdjust="0"/>
    <p:restoredTop sz="94660"/>
  </p:normalViewPr>
  <p:slideViewPr>
    <p:cSldViewPr snapToGrid="0">
      <p:cViewPr>
        <p:scale>
          <a:sx n="33" d="100"/>
          <a:sy n="33" d="100"/>
        </p:scale>
        <p:origin x="1192" y="-792"/>
      </p:cViewPr>
      <p:guideLst>
        <p:guide orient="horz" pos="24192"/>
        <p:guide pos="14400"/>
        <p:guide pos="288"/>
        <p:guide pos="28512"/>
        <p:guide orient="horz" pos="3780"/>
        <p:guide orient="horz" pos="22536"/>
        <p:guide orient="horz" pos="23904"/>
        <p:guide orient="horz" pos="4158"/>
        <p:guide pos="9720"/>
        <p:guide pos="19080"/>
        <p:guide pos="9540"/>
        <p:guide pos="9900"/>
        <p:guide pos="18900"/>
        <p:guide pos="19260"/>
        <p:guide orient="horz" pos="2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0" y="6285233"/>
            <a:ext cx="38862000" cy="13370560"/>
          </a:xfrm>
        </p:spPr>
        <p:txBody>
          <a:bodyPr anchor="b"/>
          <a:lstStyle>
            <a:lvl1pPr algn="ctr"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0" y="20171413"/>
            <a:ext cx="34290000" cy="9272267"/>
          </a:xfrm>
        </p:spPr>
        <p:txBody>
          <a:bodyPr/>
          <a:lstStyle>
            <a:lvl1pPr marL="0" indent="0" algn="ctr">
              <a:buNone/>
              <a:defRPr sz="12000"/>
            </a:lvl1pPr>
            <a:lvl2pPr marL="2286000" indent="0" algn="ctr">
              <a:buNone/>
              <a:defRPr sz="10000"/>
            </a:lvl2pPr>
            <a:lvl3pPr marL="4572000" indent="0" algn="ctr">
              <a:buNone/>
              <a:defRPr sz="9000"/>
            </a:lvl3pPr>
            <a:lvl4pPr marL="6858000" indent="0" algn="ctr">
              <a:buNone/>
              <a:defRPr sz="8000"/>
            </a:lvl4pPr>
            <a:lvl5pPr marL="9144000" indent="0" algn="ctr">
              <a:buNone/>
              <a:defRPr sz="8000"/>
            </a:lvl5pPr>
            <a:lvl6pPr marL="11430000" indent="0" algn="ctr">
              <a:buNone/>
              <a:defRPr sz="8000"/>
            </a:lvl6pPr>
            <a:lvl7pPr marL="13716000" indent="0" algn="ctr">
              <a:buNone/>
              <a:defRPr sz="8000"/>
            </a:lvl7pPr>
            <a:lvl8pPr marL="16002000" indent="0" algn="ctr">
              <a:buNone/>
              <a:defRPr sz="8000"/>
            </a:lvl8pPr>
            <a:lvl9pPr marL="18288000" indent="0" algn="ctr">
              <a:buNone/>
              <a:defRPr sz="8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4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78" y="2044700"/>
            <a:ext cx="985837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3" y="2044700"/>
            <a:ext cx="2900362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9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4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0" y="9574541"/>
            <a:ext cx="39433500" cy="15975327"/>
          </a:xfrm>
        </p:spPr>
        <p:txBody>
          <a:bodyPr anchor="b"/>
          <a:lstStyle>
            <a:lvl1pPr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0" y="25701001"/>
            <a:ext cx="39433500" cy="8401047"/>
          </a:xfrm>
        </p:spPr>
        <p:txBody>
          <a:bodyPr/>
          <a:lstStyle>
            <a:lvl1pPr marL="0" indent="0">
              <a:buNone/>
              <a:defRPr sz="12000">
                <a:solidFill>
                  <a:schemeClr val="tx1">
                    <a:tint val="82000"/>
                  </a:schemeClr>
                </a:solidFill>
              </a:defRPr>
            </a:lvl1pPr>
            <a:lvl2pPr marL="2286000" indent="0">
              <a:buNone/>
              <a:defRPr sz="10000">
                <a:solidFill>
                  <a:schemeClr val="tx1">
                    <a:tint val="82000"/>
                  </a:schemeClr>
                </a:solidFill>
              </a:defRPr>
            </a:lvl2pPr>
            <a:lvl3pPr marL="4572000" indent="0">
              <a:buNone/>
              <a:defRPr sz="9000">
                <a:solidFill>
                  <a:schemeClr val="tx1">
                    <a:tint val="82000"/>
                  </a:schemeClr>
                </a:solidFill>
              </a:defRPr>
            </a:lvl3pPr>
            <a:lvl4pPr marL="685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4pPr>
            <a:lvl5pPr marL="9144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5pPr>
            <a:lvl6pPr marL="11430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6pPr>
            <a:lvl7pPr marL="13716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7pPr>
            <a:lvl8pPr marL="16002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8pPr>
            <a:lvl9pPr marL="1828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4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4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044708"/>
            <a:ext cx="3943350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0" y="9414513"/>
            <a:ext cx="19341700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0" y="14028420"/>
            <a:ext cx="19341700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2" y="9414513"/>
            <a:ext cx="19436955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2" y="14028420"/>
            <a:ext cx="19436955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76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7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5" y="5529588"/>
            <a:ext cx="23145750" cy="27292300"/>
          </a:xfrm>
        </p:spPr>
        <p:txBody>
          <a:bodyPr/>
          <a:lstStyle>
            <a:lvl1pPr>
              <a:defRPr sz="16000"/>
            </a:lvl1pPr>
            <a:lvl2pPr>
              <a:defRPr sz="14000"/>
            </a:lvl2pPr>
            <a:lvl3pPr>
              <a:defRPr sz="12000"/>
            </a:lvl3pPr>
            <a:lvl4pPr>
              <a:defRPr sz="10000"/>
            </a:lvl4pPr>
            <a:lvl5pPr>
              <a:defRPr sz="10000"/>
            </a:lvl5pPr>
            <a:lvl6pPr>
              <a:defRPr sz="10000"/>
            </a:lvl6pPr>
            <a:lvl7pPr>
              <a:defRPr sz="10000"/>
            </a:lvl7pPr>
            <a:lvl8pPr>
              <a:defRPr sz="10000"/>
            </a:lvl8pPr>
            <a:lvl9pPr>
              <a:defRPr sz="10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8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5" y="5529588"/>
            <a:ext cx="23145750" cy="27292300"/>
          </a:xfrm>
        </p:spPr>
        <p:txBody>
          <a:bodyPr anchor="t"/>
          <a:lstStyle>
            <a:lvl1pPr marL="0" indent="0">
              <a:buNone/>
              <a:defRPr sz="16000"/>
            </a:lvl1pPr>
            <a:lvl2pPr marL="2286000" indent="0">
              <a:buNone/>
              <a:defRPr sz="14000"/>
            </a:lvl2pPr>
            <a:lvl3pPr marL="4572000" indent="0">
              <a:buNone/>
              <a:defRPr sz="12000"/>
            </a:lvl3pPr>
            <a:lvl4pPr marL="6858000" indent="0">
              <a:buNone/>
              <a:defRPr sz="10000"/>
            </a:lvl4pPr>
            <a:lvl5pPr marL="9144000" indent="0">
              <a:buNone/>
              <a:defRPr sz="10000"/>
            </a:lvl5pPr>
            <a:lvl6pPr marL="11430000" indent="0">
              <a:buNone/>
              <a:defRPr sz="10000"/>
            </a:lvl6pPr>
            <a:lvl7pPr marL="13716000" indent="0">
              <a:buNone/>
              <a:defRPr sz="10000"/>
            </a:lvl7pPr>
            <a:lvl8pPr marL="16002000" indent="0">
              <a:buNone/>
              <a:defRPr sz="10000"/>
            </a:lvl8pPr>
            <a:lvl9pPr marL="18288000" indent="0">
              <a:buNone/>
              <a:defRPr sz="10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5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0" y="2044708"/>
            <a:ext cx="3943350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0" y="10223500"/>
            <a:ext cx="3943350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0" y="35595568"/>
            <a:ext cx="154305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4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0" rtl="0" eaLnBrk="1" latinLnBrk="0" hangingPunct="1">
        <a:lnSpc>
          <a:spcPct val="90000"/>
        </a:lnSpc>
        <a:spcBef>
          <a:spcPct val="0"/>
        </a:spcBef>
        <a:buNone/>
        <a:defRPr sz="2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0" indent="-1143000" algn="l" defTabSz="4572000" rtl="0" eaLnBrk="1" latinLnBrk="0" hangingPunct="1">
        <a:lnSpc>
          <a:spcPct val="90000"/>
        </a:lnSpc>
        <a:spcBef>
          <a:spcPts val="5000"/>
        </a:spcBef>
        <a:buFont typeface="Arial" panose="020B0604020202020204" pitchFamily="34" charset="0"/>
        <a:buChar char="•"/>
        <a:defRPr sz="140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20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761C7A63-6636-02BC-B132-6BDCE5B6FFD9}"/>
              </a:ext>
            </a:extLst>
          </p:cNvPr>
          <p:cNvSpPr txBox="1"/>
          <p:nvPr/>
        </p:nvSpPr>
        <p:spPr>
          <a:xfrm>
            <a:off x="655572" y="21357538"/>
            <a:ext cx="14489178" cy="30777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1: Bio-inspired soft grasper with contact sensing via pneumatic jaws [1]. The grasper decreases the enclosed area when moving from the rest state (A) to the actuated state (B). Without force control, the grasper can impart significant deformations.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6E29D0E-8938-3A8A-76CB-B90F4910B77F}"/>
              </a:ext>
            </a:extLst>
          </p:cNvPr>
          <p:cNvSpPr/>
          <p:nvPr/>
        </p:nvSpPr>
        <p:spPr>
          <a:xfrm>
            <a:off x="457201" y="457201"/>
            <a:ext cx="44805600" cy="5543550"/>
          </a:xfrm>
          <a:prstGeom prst="rect">
            <a:avLst/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8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B7A2E3-AFD8-CB14-418B-5E082B755E35}"/>
              </a:ext>
            </a:extLst>
          </p:cNvPr>
          <p:cNvSpPr txBox="1"/>
          <p:nvPr/>
        </p:nvSpPr>
        <p:spPr>
          <a:xfrm>
            <a:off x="-1" y="1709597"/>
            <a:ext cx="45599896" cy="15487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Bef>
                <a:spcPts val="2848"/>
              </a:spcBef>
            </a:pPr>
            <a:r>
              <a:rPr lang="en-US" sz="725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Data-Driven Control of a Soft Bioinspired Grasper</a:t>
            </a:r>
          </a:p>
          <a:p>
            <a:pPr algn="ctr" defTabSz="722900">
              <a:defRPr/>
            </a:pPr>
            <a:endParaRPr lang="en-US" sz="2214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4" name="Picture 43" descr="White text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3F0446A-82BF-1CF2-A1A1-9798881F0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6" y="3841862"/>
            <a:ext cx="2863455" cy="1824613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F254122E-334E-EE9C-650C-07893C7BB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294494" y="4043179"/>
            <a:ext cx="1582114" cy="1530429"/>
          </a:xfrm>
          <a:prstGeom prst="rect">
            <a:avLst/>
          </a:prstGeom>
        </p:spPr>
      </p:pic>
      <p:sp>
        <p:nvSpPr>
          <p:cNvPr id="46" name="TextBox 6">
            <a:extLst>
              <a:ext uri="{FF2B5EF4-FFF2-40B4-BE49-F238E27FC236}">
                <a16:creationId xmlns:a16="http://schemas.microsoft.com/office/drawing/2014/main" id="{31DE67BF-A234-D343-FBA4-314B55DA136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476433" y="3433249"/>
            <a:ext cx="26767134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Ravesh Sukhnandan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</a:t>
            </a:r>
            <a:r>
              <a:rPr lang="en-US" altLang="en-US" sz="5000" dirty="0" err="1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Sreeram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Thirupathi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2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Helen Wang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Nathan Zimmerer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7124B55-5ACF-EB0F-6A00-29BC03F6002F}"/>
              </a:ext>
            </a:extLst>
          </p:cNvPr>
          <p:cNvSpPr txBox="1"/>
          <p:nvPr/>
        </p:nvSpPr>
        <p:spPr>
          <a:xfrm flipH="1">
            <a:off x="5975398" y="4529469"/>
            <a:ext cx="33769205" cy="669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3200400">
              <a:defRPr/>
            </a:pPr>
            <a:r>
              <a:rPr lang="en-US" sz="3750" dirty="0">
                <a:solidFill>
                  <a:schemeClr val="bg1"/>
                </a:solidFill>
                <a:cs typeface="Arial"/>
              </a:rPr>
              <a:t>Carnegie Mellon University: 1) Mechanical Engineering, 2) Robotics Institute</a:t>
            </a:r>
          </a:p>
        </p:txBody>
      </p:sp>
      <p:sp>
        <p:nvSpPr>
          <p:cNvPr id="51" name="TextBox 6">
            <a:extLst>
              <a:ext uri="{FF2B5EF4-FFF2-40B4-BE49-F238E27FC236}">
                <a16:creationId xmlns:a16="http://schemas.microsoft.com/office/drawing/2014/main" id="{ED48CF3A-720F-18ED-9FA0-70FB61DD7AA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9812326" y="4176249"/>
            <a:ext cx="5052784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5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Biohybrid and Organic Robotics Group</a:t>
            </a:r>
            <a:endParaRPr lang="en-US" altLang="en-US" sz="3500" baseline="300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5FB55FB-849E-7096-8017-0BD04C9B5E0B}"/>
              </a:ext>
            </a:extLst>
          </p:cNvPr>
          <p:cNvSpPr/>
          <p:nvPr/>
        </p:nvSpPr>
        <p:spPr>
          <a:xfrm>
            <a:off x="571501" y="6649089"/>
            <a:ext cx="14573250" cy="731520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4CDCAE4-4D63-27FF-BC60-B415AD3C42AC}"/>
              </a:ext>
            </a:extLst>
          </p:cNvPr>
          <p:cNvSpPr/>
          <p:nvPr/>
        </p:nvSpPr>
        <p:spPr>
          <a:xfrm>
            <a:off x="571499" y="24489832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06E3680-20EA-9655-69E2-DEEACD5FB703}"/>
              </a:ext>
            </a:extLst>
          </p:cNvPr>
          <p:cNvSpPr/>
          <p:nvPr/>
        </p:nvSpPr>
        <p:spPr>
          <a:xfrm>
            <a:off x="15716252" y="6661215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FF9F473-E05C-908A-9C13-1DF6A0181DAC}"/>
              </a:ext>
            </a:extLst>
          </p:cNvPr>
          <p:cNvSpPr/>
          <p:nvPr/>
        </p:nvSpPr>
        <p:spPr>
          <a:xfrm>
            <a:off x="15716252" y="23148051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E167CA9-BF58-A98A-7BEB-9F395A451A32}"/>
              </a:ext>
            </a:extLst>
          </p:cNvPr>
          <p:cNvSpPr/>
          <p:nvPr/>
        </p:nvSpPr>
        <p:spPr>
          <a:xfrm>
            <a:off x="30575251" y="6648290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7838C95-57A9-7957-A60A-3AB89BE33591}"/>
              </a:ext>
            </a:extLst>
          </p:cNvPr>
          <p:cNvSpPr/>
          <p:nvPr/>
        </p:nvSpPr>
        <p:spPr>
          <a:xfrm>
            <a:off x="30601797" y="21417132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13771B-6E50-629D-F2D7-92847165186D}"/>
              </a:ext>
            </a:extLst>
          </p:cNvPr>
          <p:cNvSpPr txBox="1"/>
          <p:nvPr/>
        </p:nvSpPr>
        <p:spPr>
          <a:xfrm>
            <a:off x="0" y="7578309"/>
            <a:ext cx="1514475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have inherent advantages in handling fragile and deformable objects e.g. fruits, food, biological tissues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However, even very deformable items like soft clays may require active force control to minimize deformation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DE6F2CD-BA9B-4D67-D8FA-1805DB84A312}"/>
              </a:ext>
            </a:extLst>
          </p:cNvPr>
          <p:cNvSpPr txBox="1"/>
          <p:nvPr/>
        </p:nvSpPr>
        <p:spPr>
          <a:xfrm>
            <a:off x="571499" y="37357437"/>
            <a:ext cx="1448917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2: Experimental Setup to gather data for fitting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28992AB-7F01-BC7B-3334-D12FA7F2E354}"/>
              </a:ext>
            </a:extLst>
          </p:cNvPr>
          <p:cNvSpPr txBox="1"/>
          <p:nvPr/>
        </p:nvSpPr>
        <p:spPr>
          <a:xfrm>
            <a:off x="15716250" y="15512707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4: (a) Eigenvalue plot (Re vs Imaginary of eigenvalues), (b) Quasistatic fit</a:t>
            </a:r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FA0CA38-7BAB-EB74-5BDD-965F3CA9CC98}"/>
              </a:ext>
            </a:extLst>
          </p:cNvPr>
          <p:cNvSpPr txBox="1"/>
          <p:nvPr/>
        </p:nvSpPr>
        <p:spPr>
          <a:xfrm>
            <a:off x="15744615" y="31751945"/>
            <a:ext cx="142875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5: Koopman rollout vs real data. -&gt; train and test.  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76709D2-EFB6-28BD-426B-0DBB905361C6}"/>
              </a:ext>
            </a:extLst>
          </p:cNvPr>
          <p:cNvSpPr txBox="1"/>
          <p:nvPr/>
        </p:nvSpPr>
        <p:spPr>
          <a:xfrm>
            <a:off x="30860998" y="15239996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6: Simulation with PID for quasistatic and for Koopman. Add real hardware data with PID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6DAAD87-5444-3CCD-A789-68442C61583C}"/>
              </a:ext>
            </a:extLst>
          </p:cNvPr>
          <p:cNvSpPr/>
          <p:nvPr/>
        </p:nvSpPr>
        <p:spPr>
          <a:xfrm>
            <a:off x="30575249" y="23964517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 Work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FBA54BE-75E7-024D-9DB8-55D4308D59B2}"/>
              </a:ext>
            </a:extLst>
          </p:cNvPr>
          <p:cNvSpPr txBox="1"/>
          <p:nvPr/>
        </p:nvSpPr>
        <p:spPr>
          <a:xfrm>
            <a:off x="36370555" y="30323874"/>
            <a:ext cx="877794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6: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5ABEB2-3EB6-6D29-8178-3155630F415D}"/>
              </a:ext>
            </a:extLst>
          </p:cNvPr>
          <p:cNvSpPr/>
          <p:nvPr/>
        </p:nvSpPr>
        <p:spPr>
          <a:xfrm>
            <a:off x="15744616" y="7587056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526FFF-C5A0-1A50-5CB2-F3EA55A0C09A}"/>
              </a:ext>
            </a:extLst>
          </p:cNvPr>
          <p:cNvSpPr/>
          <p:nvPr/>
        </p:nvSpPr>
        <p:spPr>
          <a:xfrm>
            <a:off x="15744616" y="24002803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967C67-DFE3-3B2E-5DD5-5AC6D4BF7A2F}"/>
              </a:ext>
            </a:extLst>
          </p:cNvPr>
          <p:cNvSpPr/>
          <p:nvPr/>
        </p:nvSpPr>
        <p:spPr>
          <a:xfrm>
            <a:off x="571499" y="25216066"/>
            <a:ext cx="14287499" cy="22099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65F021-18FF-995C-B214-FC4C49B34925}"/>
              </a:ext>
            </a:extLst>
          </p:cNvPr>
          <p:cNvSpPr txBox="1"/>
          <p:nvPr/>
        </p:nvSpPr>
        <p:spPr>
          <a:xfrm>
            <a:off x="571497" y="27865853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3: Block/flow chart for Koopman to PID and for quasistatic to PID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C20F97-F4F4-CD3F-ABAA-D3A35F8E262A}"/>
              </a:ext>
            </a:extLst>
          </p:cNvPr>
          <p:cNvSpPr/>
          <p:nvPr/>
        </p:nvSpPr>
        <p:spPr>
          <a:xfrm>
            <a:off x="30744671" y="7575073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01568-0E2E-62FC-5CA1-693FD89EA5F8}"/>
              </a:ext>
            </a:extLst>
          </p:cNvPr>
          <p:cNvSpPr txBox="1"/>
          <p:nvPr/>
        </p:nvSpPr>
        <p:spPr>
          <a:xfrm>
            <a:off x="1077233" y="10844103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C9E691-DB3F-840B-E17E-B7C69F64781A}"/>
              </a:ext>
            </a:extLst>
          </p:cNvPr>
          <p:cNvSpPr txBox="1"/>
          <p:nvPr/>
        </p:nvSpPr>
        <p:spPr>
          <a:xfrm>
            <a:off x="8041085" y="10844103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9442AAD-1E9B-5937-6E53-EB81E4031FF1}"/>
              </a:ext>
            </a:extLst>
          </p:cNvPr>
          <p:cNvGrpSpPr/>
          <p:nvPr/>
        </p:nvGrpSpPr>
        <p:grpSpPr>
          <a:xfrm>
            <a:off x="1592043" y="10938636"/>
            <a:ext cx="4847946" cy="4842419"/>
            <a:chOff x="1592042" y="10938636"/>
            <a:chExt cx="5736487" cy="5729947"/>
          </a:xfrm>
        </p:grpSpPr>
        <p:pic>
          <p:nvPicPr>
            <p:cNvPr id="5" name="Content Placeholder 5" descr="A round object with wires&#10;&#10;Description automatically generated">
              <a:extLst>
                <a:ext uri="{FF2B5EF4-FFF2-40B4-BE49-F238E27FC236}">
                  <a16:creationId xmlns:a16="http://schemas.microsoft.com/office/drawing/2014/main" id="{7369071B-9A8A-EF29-5A73-DC8CEDD6C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0" b="1262"/>
            <a:stretch/>
          </p:blipFill>
          <p:spPr>
            <a:xfrm>
              <a:off x="1592042" y="10938636"/>
              <a:ext cx="5736487" cy="5729947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734800-FF6C-FA43-D1BA-41122EE8AF3D}"/>
                </a:ext>
              </a:extLst>
            </p:cNvPr>
            <p:cNvSpPr/>
            <p:nvPr/>
          </p:nvSpPr>
          <p:spPr>
            <a:xfrm>
              <a:off x="3384362" y="12848436"/>
              <a:ext cx="1930400" cy="1930400"/>
            </a:xfrm>
            <a:prstGeom prst="ellipse">
              <a:avLst/>
            </a:prstGeom>
            <a:noFill/>
            <a:ln w="76200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3C23275-5146-4CC2-7991-EC355F35A056}"/>
              </a:ext>
            </a:extLst>
          </p:cNvPr>
          <p:cNvGrpSpPr/>
          <p:nvPr/>
        </p:nvGrpSpPr>
        <p:grpSpPr>
          <a:xfrm>
            <a:off x="8584011" y="11141424"/>
            <a:ext cx="4634150" cy="4499663"/>
            <a:chOff x="8584011" y="11141424"/>
            <a:chExt cx="5483506" cy="5324370"/>
          </a:xfrm>
        </p:grpSpPr>
        <p:pic>
          <p:nvPicPr>
            <p:cNvPr id="9" name="Picture 8" descr="A round object with wires and wires&#10;&#10;Description automatically generated">
              <a:extLst>
                <a:ext uri="{FF2B5EF4-FFF2-40B4-BE49-F238E27FC236}">
                  <a16:creationId xmlns:a16="http://schemas.microsoft.com/office/drawing/2014/main" id="{C73B9E05-E02A-F727-FA57-CF0C2CE3A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4011" y="11141424"/>
              <a:ext cx="5483506" cy="5324370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973FB4-8580-E324-AC3D-C3AE854C9EB8}"/>
                </a:ext>
              </a:extLst>
            </p:cNvPr>
            <p:cNvSpPr/>
            <p:nvPr/>
          </p:nvSpPr>
          <p:spPr>
            <a:xfrm>
              <a:off x="11052627" y="13467213"/>
              <a:ext cx="843769" cy="843769"/>
            </a:xfrm>
            <a:prstGeom prst="ellipse">
              <a:avLst/>
            </a:prstGeom>
            <a:noFill/>
            <a:ln w="47625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4">
            <a:extLst>
              <a:ext uri="{FF2B5EF4-FFF2-40B4-BE49-F238E27FC236}">
                <a16:creationId xmlns:a16="http://schemas.microsoft.com/office/drawing/2014/main" id="{4F7B8920-D6E9-7C8E-7861-09C75BFA1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8" r="2665"/>
          <a:stretch/>
        </p:blipFill>
        <p:spPr bwMode="auto">
          <a:xfrm>
            <a:off x="2149214" y="16238564"/>
            <a:ext cx="3733604" cy="432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>
            <a:extLst>
              <a:ext uri="{FF2B5EF4-FFF2-40B4-BE49-F238E27FC236}">
                <a16:creationId xmlns:a16="http://schemas.microsoft.com/office/drawing/2014/main" id="{DD526F2B-DD33-F07D-AD34-E38129870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9211331" y="16238564"/>
            <a:ext cx="3379510" cy="418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E9148B5-2587-00A5-6CB8-D02C7EFEC848}"/>
              </a:ext>
            </a:extLst>
          </p:cNvPr>
          <p:cNvSpPr txBox="1"/>
          <p:nvPr/>
        </p:nvSpPr>
        <p:spPr>
          <a:xfrm>
            <a:off x="1037700" y="15952834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ECE753-20EF-8713-F659-78270AB17EDB}"/>
              </a:ext>
            </a:extLst>
          </p:cNvPr>
          <p:cNvSpPr txBox="1"/>
          <p:nvPr/>
        </p:nvSpPr>
        <p:spPr>
          <a:xfrm>
            <a:off x="1584558" y="20529141"/>
            <a:ext cx="1448917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Undeformed clay cube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02F2B1-EE8B-4D56-A2BD-A16F56BC04FD}"/>
              </a:ext>
            </a:extLst>
          </p:cNvPr>
          <p:cNvSpPr txBox="1"/>
          <p:nvPr/>
        </p:nvSpPr>
        <p:spPr>
          <a:xfrm>
            <a:off x="9361475" y="20592227"/>
            <a:ext cx="307922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After grasp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22A4E2-B0DB-72EF-7F2E-1A3DF21D8513}"/>
              </a:ext>
            </a:extLst>
          </p:cNvPr>
          <p:cNvCxnSpPr/>
          <p:nvPr/>
        </p:nvCxnSpPr>
        <p:spPr>
          <a:xfrm>
            <a:off x="6145500" y="18401216"/>
            <a:ext cx="2853749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A413EC-121F-BB68-C0E7-D1C88CD94375}"/>
              </a:ext>
            </a:extLst>
          </p:cNvPr>
          <p:cNvSpPr txBox="1"/>
          <p:nvPr/>
        </p:nvSpPr>
        <p:spPr>
          <a:xfrm>
            <a:off x="6329980" y="16973102"/>
            <a:ext cx="217739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No force control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/>
              <p:nvPr/>
            </p:nvSpPr>
            <p:spPr>
              <a:xfrm>
                <a:off x="509740" y="29292192"/>
                <a:ext cx="3700440" cy="30685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Observables: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9740" y="29292192"/>
                <a:ext cx="3700440" cy="3068597"/>
              </a:xfrm>
              <a:prstGeom prst="rect">
                <a:avLst/>
              </a:prstGeom>
              <a:blipFill>
                <a:blip r:embed="rId9"/>
                <a:stretch>
                  <a:fillRect l="-5822" t="-3704" b="-1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/>
              <p:nvPr/>
            </p:nvSpPr>
            <p:spPr>
              <a:xfrm>
                <a:off x="496639" y="32367498"/>
                <a:ext cx="3700440" cy="29663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Controls: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639" y="32367498"/>
                <a:ext cx="3700440" cy="2966389"/>
              </a:xfrm>
              <a:prstGeom prst="rect">
                <a:avLst/>
              </a:prstGeom>
              <a:blipFill>
                <a:blip r:embed="rId10"/>
                <a:stretch>
                  <a:fillRect l="-5461" t="-3404" b="-4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63" name="Group 62">
            <a:extLst>
              <a:ext uri="{FF2B5EF4-FFF2-40B4-BE49-F238E27FC236}">
                <a16:creationId xmlns:a16="http://schemas.microsoft.com/office/drawing/2014/main" id="{CE894AAA-B879-5385-C4F5-C52783E98104}"/>
              </a:ext>
            </a:extLst>
          </p:cNvPr>
          <p:cNvGrpSpPr/>
          <p:nvPr/>
        </p:nvGrpSpPr>
        <p:grpSpPr>
          <a:xfrm>
            <a:off x="4289855" y="30441369"/>
            <a:ext cx="4334241" cy="4334241"/>
            <a:chOff x="4289855" y="30441369"/>
            <a:chExt cx="4334241" cy="4334241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05F0A7C-04F3-E8F2-0480-EAE5D58EEC54}"/>
                </a:ext>
              </a:extLst>
            </p:cNvPr>
            <p:cNvSpPr/>
            <p:nvPr/>
          </p:nvSpPr>
          <p:spPr>
            <a:xfrm>
              <a:off x="4289855" y="30441369"/>
              <a:ext cx="4334241" cy="4334241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A74B7670-3637-D40A-0145-5B3FBE1715BC}"/>
                </a:ext>
              </a:extLst>
            </p:cNvPr>
            <p:cNvGrpSpPr/>
            <p:nvPr/>
          </p:nvGrpSpPr>
          <p:grpSpPr>
            <a:xfrm>
              <a:off x="5792289" y="30524167"/>
              <a:ext cx="1295400" cy="707659"/>
              <a:chOff x="5511800" y="30722277"/>
              <a:chExt cx="1927166" cy="707659"/>
            </a:xfrm>
          </p:grpSpPr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0D6440A0-0D57-F493-4338-1A7AD03A3A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11800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1CFE36B9-5666-0225-2D01-FF019E25568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7948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3C7E47F-7E0D-D44E-699D-E0A2C50A5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2818" y="31429936"/>
                <a:ext cx="1185130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CFE0645D-8E36-AE0E-8708-C548C9B9E92B}"/>
                </a:ext>
              </a:extLst>
            </p:cNvPr>
            <p:cNvGrpSpPr/>
            <p:nvPr/>
          </p:nvGrpSpPr>
          <p:grpSpPr>
            <a:xfrm rot="7200000">
              <a:off x="7229396" y="33201558"/>
              <a:ext cx="1295400" cy="707659"/>
              <a:chOff x="5511800" y="30722277"/>
              <a:chExt cx="1927166" cy="707659"/>
            </a:xfrm>
          </p:grpSpPr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F8FABC2F-A70E-DD18-C28F-BF2B8824C3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11800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47BD0AF7-40D1-7134-2CD2-1110146129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7948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8C12F262-6806-5FCD-1FD6-395C35C402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2818" y="31429936"/>
                <a:ext cx="1185130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3925273-03D9-A34D-165E-266E4F894EEA}"/>
                </a:ext>
              </a:extLst>
            </p:cNvPr>
            <p:cNvGrpSpPr/>
            <p:nvPr/>
          </p:nvGrpSpPr>
          <p:grpSpPr>
            <a:xfrm rot="14400000">
              <a:off x="4353556" y="33191598"/>
              <a:ext cx="1295400" cy="707659"/>
              <a:chOff x="5511800" y="30722277"/>
              <a:chExt cx="1927166" cy="707659"/>
            </a:xfrm>
          </p:grpSpPr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CB616365-362A-60B1-4455-B50840EECD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11800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136A37A8-56DD-38A6-A390-8DD8ED0CA09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7948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24FAF072-BAEC-F2F3-539C-7425B43B794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2818" y="31429936"/>
                <a:ext cx="1185130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Oval 64">
            <a:extLst>
              <a:ext uri="{FF2B5EF4-FFF2-40B4-BE49-F238E27FC236}">
                <a16:creationId xmlns:a16="http://schemas.microsoft.com/office/drawing/2014/main" id="{0013F6BB-B059-E81F-9432-4D0AEED42724}"/>
              </a:ext>
            </a:extLst>
          </p:cNvPr>
          <p:cNvSpPr/>
          <p:nvPr/>
        </p:nvSpPr>
        <p:spPr>
          <a:xfrm>
            <a:off x="5428499" y="31561667"/>
            <a:ext cx="2044631" cy="204463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EDD5CB2-2145-42FB-5BBC-C6A07C77BA63}"/>
              </a:ext>
            </a:extLst>
          </p:cNvPr>
          <p:cNvSpPr txBox="1"/>
          <p:nvPr/>
        </p:nvSpPr>
        <p:spPr>
          <a:xfrm>
            <a:off x="6108415" y="30508968"/>
            <a:ext cx="370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</a:t>
            </a:r>
            <a:r>
              <a:rPr lang="en-US" sz="4000" baseline="-25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en-US" sz="4000" baseline="-25000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D7C1C93-BEEA-5B7A-8DEF-84547A17C341}"/>
              </a:ext>
            </a:extLst>
          </p:cNvPr>
          <p:cNvSpPr txBox="1"/>
          <p:nvPr/>
        </p:nvSpPr>
        <p:spPr>
          <a:xfrm>
            <a:off x="7603165" y="33212664"/>
            <a:ext cx="370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</a:t>
            </a:r>
            <a:r>
              <a:rPr lang="en-US" sz="4000" baseline="-25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lang="en-US" sz="4000" baseline="-250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6F6DD5F-9417-0B7A-FC63-1D018B81A1F2}"/>
              </a:ext>
            </a:extLst>
          </p:cNvPr>
          <p:cNvSpPr txBox="1"/>
          <p:nvPr/>
        </p:nvSpPr>
        <p:spPr>
          <a:xfrm>
            <a:off x="4618746" y="33239432"/>
            <a:ext cx="370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</a:t>
            </a:r>
            <a:r>
              <a:rPr lang="en-US" sz="4000" baseline="-25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  <a:endParaRPr lang="en-US" sz="4000" baseline="-25000" dirty="0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E53A5D3F-2A50-5C0C-2314-2A3FC7941F86}"/>
              </a:ext>
            </a:extLst>
          </p:cNvPr>
          <p:cNvCxnSpPr>
            <a:cxnSpLocks/>
          </p:cNvCxnSpPr>
          <p:nvPr/>
        </p:nvCxnSpPr>
        <p:spPr>
          <a:xfrm>
            <a:off x="6358556" y="32519942"/>
            <a:ext cx="1439845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52BB75FB-0D5B-0BE3-1005-9FF716EC008F}"/>
              </a:ext>
            </a:extLst>
          </p:cNvPr>
          <p:cNvCxnSpPr>
            <a:cxnSpLocks/>
          </p:cNvCxnSpPr>
          <p:nvPr/>
        </p:nvCxnSpPr>
        <p:spPr>
          <a:xfrm flipV="1">
            <a:off x="6439987" y="31231826"/>
            <a:ext cx="0" cy="1376663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62C0170E-9308-C7FB-DBAD-A2FBEDE15BCA}"/>
              </a:ext>
            </a:extLst>
          </p:cNvPr>
          <p:cNvSpPr txBox="1"/>
          <p:nvPr/>
        </p:nvSpPr>
        <p:spPr>
          <a:xfrm>
            <a:off x="7615593" y="31847797"/>
            <a:ext cx="370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endParaRPr lang="en-US" sz="4000" baseline="-250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B26BCC0-76CA-53FB-EB9F-6C4F86B1E756}"/>
              </a:ext>
            </a:extLst>
          </p:cNvPr>
          <p:cNvSpPr txBox="1"/>
          <p:nvPr/>
        </p:nvSpPr>
        <p:spPr>
          <a:xfrm>
            <a:off x="6513873" y="31024632"/>
            <a:ext cx="370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4000" baseline="-25000" dirty="0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375B8D0-C38B-B5B0-3488-A0D809ECD0AF}"/>
              </a:ext>
            </a:extLst>
          </p:cNvPr>
          <p:cNvGrpSpPr/>
          <p:nvPr/>
        </p:nvGrpSpPr>
        <p:grpSpPr>
          <a:xfrm>
            <a:off x="10259408" y="28892956"/>
            <a:ext cx="4334241" cy="4334241"/>
            <a:chOff x="4289855" y="30441369"/>
            <a:chExt cx="4334241" cy="4334241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C3B8007-908F-9720-740B-2F63DC8CDD64}"/>
                </a:ext>
              </a:extLst>
            </p:cNvPr>
            <p:cNvSpPr/>
            <p:nvPr/>
          </p:nvSpPr>
          <p:spPr>
            <a:xfrm>
              <a:off x="4289855" y="30441369"/>
              <a:ext cx="4334241" cy="4334241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6F3425F6-2C72-41B6-F3B4-FEC76B15D801}"/>
                </a:ext>
              </a:extLst>
            </p:cNvPr>
            <p:cNvGrpSpPr/>
            <p:nvPr/>
          </p:nvGrpSpPr>
          <p:grpSpPr>
            <a:xfrm>
              <a:off x="5792289" y="30524167"/>
              <a:ext cx="1295400" cy="707659"/>
              <a:chOff x="5511800" y="30722277"/>
              <a:chExt cx="1927166" cy="707659"/>
            </a:xfrm>
          </p:grpSpPr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ECF0EEA8-BB52-A5A5-B743-5C434BBF08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11800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24F2EAF5-77F2-24F5-FAAE-134EC50637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7948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6C507B2E-809B-4DC4-6BD5-3494870F98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2818" y="31429936"/>
                <a:ext cx="1185130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4B9DE472-D93B-389F-6F0B-466AE2E69575}"/>
                </a:ext>
              </a:extLst>
            </p:cNvPr>
            <p:cNvGrpSpPr/>
            <p:nvPr/>
          </p:nvGrpSpPr>
          <p:grpSpPr>
            <a:xfrm rot="7200000">
              <a:off x="7229396" y="33201558"/>
              <a:ext cx="1295400" cy="707659"/>
              <a:chOff x="5511800" y="30722277"/>
              <a:chExt cx="1927166" cy="707659"/>
            </a:xfrm>
          </p:grpSpPr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4597814A-1719-B51C-094A-799771F351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11800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AC04DC13-F067-4619-3109-A8D1C3EB980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7948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94C57E56-CBD4-4284-B728-3BE27900B4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2818" y="31429936"/>
                <a:ext cx="1185130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DD38B04F-971D-6C7F-BF45-66DC92F084D5}"/>
                </a:ext>
              </a:extLst>
            </p:cNvPr>
            <p:cNvGrpSpPr/>
            <p:nvPr/>
          </p:nvGrpSpPr>
          <p:grpSpPr>
            <a:xfrm rot="14400000">
              <a:off x="4353556" y="33191598"/>
              <a:ext cx="1295400" cy="707659"/>
              <a:chOff x="5511800" y="30722277"/>
              <a:chExt cx="1927166" cy="707659"/>
            </a:xfrm>
          </p:grpSpPr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5307A2A4-59F9-13B0-4138-399B4D1287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11800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A6287073-99D1-73AF-F329-216C80AFDDF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067948" y="30722277"/>
                <a:ext cx="371018" cy="70765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BD9C421D-D859-25C4-8319-ACFBEA7F25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2818" y="31429936"/>
                <a:ext cx="1185130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0" name="Oval 99">
            <a:extLst>
              <a:ext uri="{FF2B5EF4-FFF2-40B4-BE49-F238E27FC236}">
                <a16:creationId xmlns:a16="http://schemas.microsoft.com/office/drawing/2014/main" id="{D9769CAD-4056-C6E5-3FCD-1060B66A1270}"/>
              </a:ext>
            </a:extLst>
          </p:cNvPr>
          <p:cNvSpPr/>
          <p:nvPr/>
        </p:nvSpPr>
        <p:spPr>
          <a:xfrm>
            <a:off x="11398052" y="30013254"/>
            <a:ext cx="2044631" cy="2044631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ADE3398C-AB1F-C83A-D07F-1F765B1AD2BC}"/>
              </a:ext>
            </a:extLst>
          </p:cNvPr>
          <p:cNvSpPr txBox="1"/>
          <p:nvPr/>
        </p:nvSpPr>
        <p:spPr>
          <a:xfrm>
            <a:off x="12077968" y="28960555"/>
            <a:ext cx="370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</a:t>
            </a:r>
            <a:r>
              <a:rPr lang="en-US" sz="4000" baseline="-25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en-US" sz="4000" baseline="-25000" dirty="0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0C6F6E9B-CA87-DA07-1B28-5D80DDE6E57A}"/>
              </a:ext>
            </a:extLst>
          </p:cNvPr>
          <p:cNvSpPr txBox="1"/>
          <p:nvPr/>
        </p:nvSpPr>
        <p:spPr>
          <a:xfrm>
            <a:off x="10588299" y="31691019"/>
            <a:ext cx="370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</a:t>
            </a:r>
            <a:r>
              <a:rPr lang="en-US" sz="4000" baseline="-25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  <a:endParaRPr lang="en-US" sz="4000" baseline="-25000" dirty="0"/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27CEBD45-1CBB-335D-E37B-5CEE6746AC64}"/>
              </a:ext>
            </a:extLst>
          </p:cNvPr>
          <p:cNvCxnSpPr>
            <a:cxnSpLocks/>
          </p:cNvCxnSpPr>
          <p:nvPr/>
        </p:nvCxnSpPr>
        <p:spPr>
          <a:xfrm>
            <a:off x="12328109" y="30971529"/>
            <a:ext cx="1439845" cy="0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9209C549-306E-4F23-89FF-1488C11BD213}"/>
              </a:ext>
            </a:extLst>
          </p:cNvPr>
          <p:cNvCxnSpPr>
            <a:cxnSpLocks/>
          </p:cNvCxnSpPr>
          <p:nvPr/>
        </p:nvCxnSpPr>
        <p:spPr>
          <a:xfrm flipV="1">
            <a:off x="12409540" y="29683413"/>
            <a:ext cx="0" cy="1376663"/>
          </a:xfrm>
          <a:prstGeom prst="straightConnector1">
            <a:avLst/>
          </a:prstGeom>
          <a:ln w="1524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F78E357E-A5A6-E71D-C4FF-FD6E25AC5897}"/>
              </a:ext>
            </a:extLst>
          </p:cNvPr>
          <p:cNvSpPr txBox="1"/>
          <p:nvPr/>
        </p:nvSpPr>
        <p:spPr>
          <a:xfrm>
            <a:off x="12483426" y="29476219"/>
            <a:ext cx="37004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4000" baseline="-25000" dirty="0"/>
          </a:p>
        </p:txBody>
      </p:sp>
    </p:spTree>
    <p:extLst>
      <p:ext uri="{BB962C8B-B14F-4D97-AF65-F5344CB8AC3E}">
        <p14:creationId xmlns:p14="http://schemas.microsoft.com/office/powerpoint/2010/main" val="3124877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797</TotalTime>
  <Words>254</Words>
  <Application>Microsoft Macintosh PowerPoint</Application>
  <PresentationFormat>Custom</PresentationFormat>
  <Paragraphs>40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Aptos</vt:lpstr>
      <vt:lpstr>Aptos Display</vt:lpstr>
      <vt:lpstr>Arial</vt:lpstr>
      <vt:lpstr>Cambria Math</vt:lpstr>
      <vt:lpstr>Open Sans</vt:lpstr>
      <vt:lpstr>Open Sans Light</vt:lpstr>
      <vt:lpstr>Open Sans SemiBold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Ravesh Sukhnandan</dc:creator>
  <cp:lastModifiedBy>Ravesh Sukhnandan</cp:lastModifiedBy>
  <cp:revision>14</cp:revision>
  <dcterms:created xsi:type="dcterms:W3CDTF">2024-02-27T17:44:49Z</dcterms:created>
  <dcterms:modified xsi:type="dcterms:W3CDTF">2024-04-22T04:16:31Z</dcterms:modified>
</cp:coreProperties>
</file>

<file path=docProps/thumbnail.jpeg>
</file>